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60" r:id="rId5"/>
    <p:sldId id="264" r:id="rId6"/>
    <p:sldId id="261" r:id="rId7"/>
    <p:sldId id="266" r:id="rId8"/>
    <p:sldId id="262" r:id="rId9"/>
    <p:sldId id="269" r:id="rId10"/>
    <p:sldId id="267" r:id="rId11"/>
    <p:sldId id="268" r:id="rId12"/>
    <p:sldId id="265"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29" y="-7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236769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255047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ADC78-0DD6-4912-B81C-64101E7FE941}"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5805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AB94079-D831-44E3-93C6-A35DDCCCC9F4}" type="datetimeFigureOut">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74911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AB94079-D831-44E3-93C6-A35DDCCCC9F4}" type="datetimeFigureOut">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ADC78-0DD6-4912-B81C-64101E7FE941}"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5835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AB94079-D831-44E3-93C6-A35DDCCCC9F4}" type="datetimeFigureOut">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986880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2200858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2200482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85618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94079-D831-44E3-93C6-A35DDCCCC9F4}" type="datetimeFigureOut">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92406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B94079-D831-44E3-93C6-A35DDCCCC9F4}" type="datetimeFigureOut">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341761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B94079-D831-44E3-93C6-A35DDCCCC9F4}" type="datetimeFigureOut">
              <a:rPr lang="en-IN" smtClean="0"/>
              <a:t>05-06-2023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382226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94079-D831-44E3-93C6-A35DDCCCC9F4}" type="datetimeFigureOut">
              <a:rPr lang="en-IN" smtClean="0"/>
              <a:t>05-06-2023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578720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B94079-D831-44E3-93C6-A35DDCCCC9F4}" type="datetimeFigureOut">
              <a:rPr lang="en-IN" smtClean="0"/>
              <a:t>05-06-2023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365691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B94079-D831-44E3-93C6-A35DDCCCC9F4}" type="datetimeFigureOut">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117235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B94079-D831-44E3-93C6-A35DDCCCC9F4}" type="datetimeFigureOut">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ADC78-0DD6-4912-B81C-64101E7FE941}" type="slidenum">
              <a:rPr lang="en-IN" smtClean="0"/>
              <a:t>‹#›</a:t>
            </a:fld>
            <a:endParaRPr lang="en-IN"/>
          </a:p>
        </p:txBody>
      </p:sp>
    </p:spTree>
    <p:extLst>
      <p:ext uri="{BB962C8B-B14F-4D97-AF65-F5344CB8AC3E}">
        <p14:creationId xmlns:p14="http://schemas.microsoft.com/office/powerpoint/2010/main" val="345176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AB94079-D831-44E3-93C6-A35DDCCCC9F4}" type="datetimeFigureOut">
              <a:rPr lang="en-IN" smtClean="0"/>
              <a:t>05-06-2023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4BADC78-0DD6-4912-B81C-64101E7FE941}" type="slidenum">
              <a:rPr lang="en-IN" smtClean="0"/>
              <a:t>‹#›</a:t>
            </a:fld>
            <a:endParaRPr lang="en-IN"/>
          </a:p>
        </p:txBody>
      </p:sp>
    </p:spTree>
    <p:extLst>
      <p:ext uri="{BB962C8B-B14F-4D97-AF65-F5344CB8AC3E}">
        <p14:creationId xmlns:p14="http://schemas.microsoft.com/office/powerpoint/2010/main" val="41538140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8AE1-D100-A793-258E-8452C0259A90}"/>
              </a:ext>
            </a:extLst>
          </p:cNvPr>
          <p:cNvSpPr>
            <a:spLocks noGrp="1"/>
          </p:cNvSpPr>
          <p:nvPr>
            <p:ph type="ctrTitle"/>
          </p:nvPr>
        </p:nvSpPr>
        <p:spPr>
          <a:xfrm>
            <a:off x="2399646" y="1528482"/>
            <a:ext cx="9792354" cy="2262781"/>
          </a:xfrm>
        </p:spPr>
        <p:txBody>
          <a:bodyPr>
            <a:normAutofit/>
          </a:bodyPr>
          <a:lstStyle/>
          <a:p>
            <a:r>
              <a:rPr lang="en-US" sz="5300" b="1" i="1" dirty="0">
                <a:solidFill>
                  <a:schemeClr val="bg2">
                    <a:lumMod val="50000"/>
                  </a:schemeClr>
                </a:solidFill>
                <a:effectLst/>
                <a:latin typeface="Times New Roman" panose="02020603050405020304" pitchFamily="18" charset="0"/>
                <a:cs typeface="Times New Roman" panose="02020603050405020304" pitchFamily="18" charset="0"/>
              </a:rPr>
              <a:t>Real-time Chess with Socket.IO</a:t>
            </a:r>
            <a:br>
              <a:rPr lang="en-US" b="1" i="0" dirty="0">
                <a:solidFill>
                  <a:srgbClr val="0F0F0F"/>
                </a:solidFill>
                <a:effectLst/>
                <a:latin typeface="YouTube Sans"/>
              </a:rPr>
            </a:br>
            <a:endParaRPr lang="en-IN" dirty="0"/>
          </a:p>
        </p:txBody>
      </p:sp>
      <p:sp>
        <p:nvSpPr>
          <p:cNvPr id="3" name="Subtitle 2">
            <a:extLst>
              <a:ext uri="{FF2B5EF4-FFF2-40B4-BE49-F238E27FC236}">
                <a16:creationId xmlns:a16="http://schemas.microsoft.com/office/drawing/2014/main" id="{9E67D610-8470-13F1-975F-F44165FFE515}"/>
              </a:ext>
            </a:extLst>
          </p:cNvPr>
          <p:cNvSpPr>
            <a:spLocks noGrp="1"/>
          </p:cNvSpPr>
          <p:nvPr>
            <p:ph type="subTitle" idx="1"/>
          </p:nvPr>
        </p:nvSpPr>
        <p:spPr>
          <a:xfrm>
            <a:off x="2571285" y="3429000"/>
            <a:ext cx="8634598" cy="1456765"/>
          </a:xfrm>
        </p:spPr>
        <p:txBody>
          <a:bodyPr>
            <a:normAutofit/>
          </a:bodyPr>
          <a:lstStyle/>
          <a:p>
            <a:pPr algn="r"/>
            <a:r>
              <a:rPr lang="en-IN" sz="2400" dirty="0">
                <a:solidFill>
                  <a:schemeClr val="tx2"/>
                </a:solidFill>
                <a:latin typeface="Times New Roman" panose="02020603050405020304" pitchFamily="18" charset="0"/>
                <a:cs typeface="Times New Roman" panose="02020603050405020304" pitchFamily="18" charset="0"/>
              </a:rPr>
              <a:t>Shamshadh Unissa</a:t>
            </a:r>
          </a:p>
          <a:p>
            <a:pPr algn="r"/>
            <a:r>
              <a:rPr lang="en-IN" sz="2400" dirty="0">
                <a:solidFill>
                  <a:schemeClr val="tx2"/>
                </a:solidFill>
                <a:latin typeface="Times New Roman" panose="02020603050405020304" pitchFamily="18" charset="0"/>
                <a:cs typeface="Times New Roman" panose="02020603050405020304" pitchFamily="18" charset="0"/>
              </a:rPr>
              <a:t>20951A05H1</a:t>
            </a:r>
          </a:p>
          <a:p>
            <a:pPr algn="r"/>
            <a:r>
              <a:rPr lang="en-IN" sz="2400" dirty="0">
                <a:solidFill>
                  <a:schemeClr val="tx2"/>
                </a:solidFill>
                <a:latin typeface="Times New Roman" panose="02020603050405020304" pitchFamily="18" charset="0"/>
                <a:cs typeface="Times New Roman" panose="02020603050405020304" pitchFamily="18" charset="0"/>
              </a:rPr>
              <a:t>Batch – 5</a:t>
            </a:r>
          </a:p>
          <a:p>
            <a:pPr algn="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3571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7165A-A13C-D1BC-371D-C8E26F569A90}"/>
              </a:ext>
            </a:extLst>
          </p:cNvPr>
          <p:cNvPicPr>
            <a:picLocks noChangeAspect="1"/>
          </p:cNvPicPr>
          <p:nvPr/>
        </p:nvPicPr>
        <p:blipFill>
          <a:blip r:embed="rId2"/>
          <a:stretch>
            <a:fillRect/>
          </a:stretch>
        </p:blipFill>
        <p:spPr>
          <a:xfrm>
            <a:off x="718171" y="349904"/>
            <a:ext cx="5243359" cy="2949389"/>
          </a:xfrm>
          <a:prstGeom prst="rect">
            <a:avLst/>
          </a:prstGeom>
        </p:spPr>
      </p:pic>
      <p:pic>
        <p:nvPicPr>
          <p:cNvPr id="5" name="Picture 4">
            <a:extLst>
              <a:ext uri="{FF2B5EF4-FFF2-40B4-BE49-F238E27FC236}">
                <a16:creationId xmlns:a16="http://schemas.microsoft.com/office/drawing/2014/main" id="{CEDEEE19-6788-9FC6-09BA-9441BBF66ED1}"/>
              </a:ext>
            </a:extLst>
          </p:cNvPr>
          <p:cNvPicPr>
            <a:picLocks noChangeAspect="1"/>
          </p:cNvPicPr>
          <p:nvPr/>
        </p:nvPicPr>
        <p:blipFill>
          <a:blip r:embed="rId3"/>
          <a:stretch>
            <a:fillRect/>
          </a:stretch>
        </p:blipFill>
        <p:spPr>
          <a:xfrm>
            <a:off x="6230471" y="313765"/>
            <a:ext cx="5371854" cy="3021668"/>
          </a:xfrm>
          <a:prstGeom prst="rect">
            <a:avLst/>
          </a:prstGeom>
        </p:spPr>
      </p:pic>
      <p:pic>
        <p:nvPicPr>
          <p:cNvPr id="9" name="Picture 8">
            <a:extLst>
              <a:ext uri="{FF2B5EF4-FFF2-40B4-BE49-F238E27FC236}">
                <a16:creationId xmlns:a16="http://schemas.microsoft.com/office/drawing/2014/main" id="{6A0B7064-DDA7-AE00-5090-D09E2103665E}"/>
              </a:ext>
            </a:extLst>
          </p:cNvPr>
          <p:cNvPicPr>
            <a:picLocks noChangeAspect="1"/>
          </p:cNvPicPr>
          <p:nvPr/>
        </p:nvPicPr>
        <p:blipFill>
          <a:blip r:embed="rId4"/>
          <a:stretch>
            <a:fillRect/>
          </a:stretch>
        </p:blipFill>
        <p:spPr>
          <a:xfrm>
            <a:off x="718171" y="3594847"/>
            <a:ext cx="5243359" cy="2949389"/>
          </a:xfrm>
          <a:prstGeom prst="rect">
            <a:avLst/>
          </a:prstGeom>
        </p:spPr>
      </p:pic>
      <p:pic>
        <p:nvPicPr>
          <p:cNvPr id="11" name="Picture 10">
            <a:extLst>
              <a:ext uri="{FF2B5EF4-FFF2-40B4-BE49-F238E27FC236}">
                <a16:creationId xmlns:a16="http://schemas.microsoft.com/office/drawing/2014/main" id="{15B9FE1A-338F-9D37-1703-718536E8C8FB}"/>
              </a:ext>
            </a:extLst>
          </p:cNvPr>
          <p:cNvPicPr>
            <a:picLocks noChangeAspect="1"/>
          </p:cNvPicPr>
          <p:nvPr/>
        </p:nvPicPr>
        <p:blipFill>
          <a:blip r:embed="rId5"/>
          <a:stretch>
            <a:fillRect/>
          </a:stretch>
        </p:blipFill>
        <p:spPr>
          <a:xfrm>
            <a:off x="6230471" y="3522568"/>
            <a:ext cx="5371854" cy="3021668"/>
          </a:xfrm>
          <a:prstGeom prst="rect">
            <a:avLst/>
          </a:prstGeom>
        </p:spPr>
      </p:pic>
    </p:spTree>
    <p:extLst>
      <p:ext uri="{BB962C8B-B14F-4D97-AF65-F5344CB8AC3E}">
        <p14:creationId xmlns:p14="http://schemas.microsoft.com/office/powerpoint/2010/main" val="338809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8086A0-070A-35D4-B939-0DDE1B53DF79}"/>
              </a:ext>
            </a:extLst>
          </p:cNvPr>
          <p:cNvPicPr>
            <a:picLocks noChangeAspect="1"/>
          </p:cNvPicPr>
          <p:nvPr/>
        </p:nvPicPr>
        <p:blipFill>
          <a:blip r:embed="rId2"/>
          <a:stretch>
            <a:fillRect/>
          </a:stretch>
        </p:blipFill>
        <p:spPr>
          <a:xfrm>
            <a:off x="1644526" y="757517"/>
            <a:ext cx="9960784" cy="5602941"/>
          </a:xfrm>
          <a:prstGeom prst="rect">
            <a:avLst/>
          </a:prstGeom>
        </p:spPr>
      </p:pic>
    </p:spTree>
    <p:extLst>
      <p:ext uri="{BB962C8B-B14F-4D97-AF65-F5344CB8AC3E}">
        <p14:creationId xmlns:p14="http://schemas.microsoft.com/office/powerpoint/2010/main" val="3716632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7707-A46E-C0D0-4641-E2305D802DC2}"/>
              </a:ext>
            </a:extLst>
          </p:cNvPr>
          <p:cNvSpPr>
            <a:spLocks noGrp="1"/>
          </p:cNvSpPr>
          <p:nvPr>
            <p:ph type="title"/>
          </p:nvPr>
        </p:nvSpPr>
        <p:spPr>
          <a:xfrm>
            <a:off x="2557065" y="830298"/>
            <a:ext cx="8911687" cy="1280890"/>
          </a:xfrm>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90614DD4-5768-21C8-8F6B-71B4A7F9C09F}"/>
              </a:ext>
            </a:extLst>
          </p:cNvPr>
          <p:cNvSpPr txBox="1"/>
          <p:nvPr/>
        </p:nvSpPr>
        <p:spPr>
          <a:xfrm>
            <a:off x="3110753" y="2613392"/>
            <a:ext cx="8157882" cy="1631216"/>
          </a:xfrm>
          <a:prstGeom prst="rect">
            <a:avLst/>
          </a:prstGeom>
          <a:noFill/>
        </p:spPr>
        <p:txBody>
          <a:bodyPr wrap="square">
            <a:spAutoFit/>
          </a:bodyPr>
          <a:lstStyle/>
          <a:p>
            <a:pPr algn="just"/>
            <a:r>
              <a:rPr lang="en-US" sz="2000" dirty="0">
                <a:solidFill>
                  <a:schemeClr val="tx2">
                    <a:lumMod val="95000"/>
                    <a:lumOff val="5000"/>
                  </a:schemeClr>
                </a:solidFill>
                <a:latin typeface="Times New Roman" panose="02020603050405020304" pitchFamily="18" charset="0"/>
                <a:cs typeface="Times New Roman" panose="02020603050405020304" pitchFamily="18" charset="0"/>
              </a:rPr>
              <a:t>Real-time chess project offers an enhanced gaming experience with live gameplay and interaction. The utilization of Socket.io and the chosen technology stack enables seamless real-time communication. This project has the potential to revolutionize online chess gaming and provide players with a dynamic and engaging experience.</a:t>
            </a:r>
            <a:endParaRPr lang="en-IN" sz="2000" dirty="0">
              <a:solidFill>
                <a:schemeClr val="tx2">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01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9C59-D991-3B2D-2A93-AFE736000997}"/>
              </a:ext>
            </a:extLst>
          </p:cNvPr>
          <p:cNvSpPr>
            <a:spLocks noGrp="1"/>
          </p:cNvSpPr>
          <p:nvPr>
            <p:ph type="title"/>
          </p:nvPr>
        </p:nvSpPr>
        <p:spPr>
          <a:xfrm>
            <a:off x="2341913" y="2273615"/>
            <a:ext cx="8911687" cy="3956855"/>
          </a:xfrm>
        </p:spPr>
        <p:txBody>
          <a:bodyPr>
            <a:normAutofit/>
          </a:bodyPr>
          <a:lstStyle/>
          <a:p>
            <a:pPr algn="ctr"/>
            <a:r>
              <a:rPr lang="en-IN" sz="9600" i="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67696011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0C06-4972-5D74-C37F-19C4AD32BD1F}"/>
              </a:ext>
            </a:extLst>
          </p:cNvPr>
          <p:cNvSpPr>
            <a:spLocks noGrp="1"/>
          </p:cNvSpPr>
          <p:nvPr>
            <p:ph type="title"/>
          </p:nvPr>
        </p:nvSpPr>
        <p:spPr>
          <a:xfrm>
            <a:off x="2553493" y="1012468"/>
            <a:ext cx="8743482" cy="1280890"/>
          </a:xfrm>
        </p:spPr>
        <p:txBody>
          <a:bodyPr/>
          <a:lstStyle/>
          <a:p>
            <a:pPr algn="ctr"/>
            <a:r>
              <a:rPr lang="en-US" b="1" dirty="0">
                <a:effectLst/>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B7FDC9-66B9-A606-8151-C6BAB32DDA79}"/>
              </a:ext>
            </a:extLst>
          </p:cNvPr>
          <p:cNvSpPr txBox="1"/>
          <p:nvPr/>
        </p:nvSpPr>
        <p:spPr>
          <a:xfrm>
            <a:off x="2474258" y="2034988"/>
            <a:ext cx="8901953" cy="2862322"/>
          </a:xfrm>
          <a:prstGeom prst="rect">
            <a:avLst/>
          </a:prstGeom>
          <a:noFill/>
        </p:spPr>
        <p:txBody>
          <a:bodyPr wrap="square">
            <a:spAutoFit/>
          </a:bodyPr>
          <a:lstStyle/>
          <a:p>
            <a:pPr algn="just"/>
            <a:r>
              <a:rPr lang="en-US" sz="2000" dirty="0">
                <a:solidFill>
                  <a:srgbClr val="374151"/>
                </a:solidFill>
                <a:latin typeface="Times New Roman" panose="02020603050405020304" pitchFamily="18" charset="0"/>
                <a:cs typeface="Times New Roman" panose="02020603050405020304" pitchFamily="18" charset="0"/>
              </a:rPr>
              <a:t>T</a:t>
            </a:r>
            <a:r>
              <a:rPr lang="en-US" sz="2000" b="0" i="0" dirty="0">
                <a:solidFill>
                  <a:srgbClr val="374151"/>
                </a:solidFill>
                <a:effectLst/>
                <a:latin typeface="Times New Roman" panose="02020603050405020304" pitchFamily="18" charset="0"/>
                <a:cs typeface="Times New Roman" panose="02020603050405020304" pitchFamily="18" charset="0"/>
              </a:rPr>
              <a:t>o develop a real-time multiplayer chess game using Socket.IO, leveraging the power of JavaScript and web technologies. By implementing Socket.IO, players will experience synchronized gameplay, allowing multiple participants to make moves and see the actions of others in real time. This project provides an opportunity to gain expertise in web development, Socket.IO, real-time communication, and implementing complex game logic. The game will enforce the rules of chess, offer an intuitive user interface, and include additional features such as chat functionality and a timer. By building this project, </a:t>
            </a:r>
            <a:r>
              <a:rPr lang="en-US" sz="2000" dirty="0">
                <a:solidFill>
                  <a:srgbClr val="374151"/>
                </a:solidFill>
                <a:latin typeface="Times New Roman" panose="02020603050405020304" pitchFamily="18" charset="0"/>
                <a:cs typeface="Times New Roman" panose="02020603050405020304" pitchFamily="18" charset="0"/>
              </a:rPr>
              <a:t>I </a:t>
            </a:r>
            <a:r>
              <a:rPr lang="en-US" sz="2000" b="0" i="0" dirty="0">
                <a:solidFill>
                  <a:srgbClr val="374151"/>
                </a:solidFill>
                <a:effectLst/>
                <a:latin typeface="Times New Roman" panose="02020603050405020304" pitchFamily="18" charset="0"/>
                <a:cs typeface="Times New Roman" panose="02020603050405020304" pitchFamily="18" charset="0"/>
              </a:rPr>
              <a:t>will develop practical skills in JavaScript, Socket.IO, game development, and creating immersive multiplayer experiences.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2171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2277-8193-D5A8-68D6-F4F5F33D6517}"/>
              </a:ext>
            </a:extLst>
          </p:cNvPr>
          <p:cNvSpPr>
            <a:spLocks noGrp="1"/>
          </p:cNvSpPr>
          <p:nvPr>
            <p:ph type="title"/>
          </p:nvPr>
        </p:nvSpPr>
        <p:spPr>
          <a:xfrm>
            <a:off x="2745326" y="1148545"/>
            <a:ext cx="8911687" cy="1280890"/>
          </a:xfrm>
        </p:spPr>
        <p:txBody>
          <a:bodyPr/>
          <a:lstStyle/>
          <a:p>
            <a:pPr algn="ctr"/>
            <a:r>
              <a:rPr lang="en-US" b="1" i="0" dirty="0">
                <a:effectLst/>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804F9C-21D6-8891-73A8-A134C860E49F}"/>
              </a:ext>
            </a:extLst>
          </p:cNvPr>
          <p:cNvSpPr>
            <a:spLocks noGrp="1"/>
          </p:cNvSpPr>
          <p:nvPr>
            <p:ph idx="1"/>
          </p:nvPr>
        </p:nvSpPr>
        <p:spPr>
          <a:xfrm>
            <a:off x="2678860" y="2008094"/>
            <a:ext cx="8915400" cy="3777622"/>
          </a:xfrm>
        </p:spPr>
        <p:txBody>
          <a:bodyPr>
            <a:normAutofit/>
          </a:bodyPr>
          <a:lstStyle/>
          <a:p>
            <a:pPr algn="just"/>
            <a:r>
              <a:rPr lang="en-US" sz="2000" dirty="0">
                <a:solidFill>
                  <a:schemeClr val="tx2">
                    <a:lumMod val="95000"/>
                    <a:lumOff val="5000"/>
                  </a:schemeClr>
                </a:solidFill>
                <a:latin typeface="Times New Roman" panose="02020603050405020304" pitchFamily="18" charset="0"/>
                <a:cs typeface="Times New Roman" panose="02020603050405020304" pitchFamily="18" charset="0"/>
              </a:rPr>
              <a:t>Traditional turn-based chess games lack real-time interaction and can result in decreased engagement and excitement.</a:t>
            </a:r>
          </a:p>
          <a:p>
            <a:pPr algn="just"/>
            <a:r>
              <a:rPr lang="en-US" sz="2000" dirty="0">
                <a:solidFill>
                  <a:schemeClr val="tx2">
                    <a:lumMod val="95000"/>
                    <a:lumOff val="5000"/>
                  </a:schemeClr>
                </a:solidFill>
                <a:latin typeface="Times New Roman" panose="02020603050405020304" pitchFamily="18" charset="0"/>
                <a:cs typeface="Times New Roman" panose="02020603050405020304" pitchFamily="18" charset="0"/>
              </a:rPr>
              <a:t>Existing online chess platforms do not provide real-time updates, requiring manual refreshing for gameplay updates.</a:t>
            </a:r>
          </a:p>
          <a:p>
            <a:pPr algn="just"/>
            <a:r>
              <a:rPr lang="en-US" sz="2000" dirty="0">
                <a:solidFill>
                  <a:schemeClr val="tx2">
                    <a:lumMod val="95000"/>
                    <a:lumOff val="5000"/>
                  </a:schemeClr>
                </a:solidFill>
                <a:latin typeface="Times New Roman" panose="02020603050405020304" pitchFamily="18" charset="0"/>
                <a:cs typeface="Times New Roman" panose="02020603050405020304" pitchFamily="18" charset="0"/>
              </a:rPr>
              <a:t>The project aims to address these limitations by developing a real-time chess game using Socket.io, enhancing the gaming experience and enabling live interaction between players.</a:t>
            </a:r>
            <a:endParaRPr lang="en-IN" sz="2000" dirty="0">
              <a:solidFill>
                <a:schemeClr val="tx2">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1382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D07D-C099-D8E8-9189-9192DC0CA30F}"/>
              </a:ext>
            </a:extLst>
          </p:cNvPr>
          <p:cNvSpPr>
            <a:spLocks noGrp="1"/>
          </p:cNvSpPr>
          <p:nvPr>
            <p:ph type="title"/>
          </p:nvPr>
        </p:nvSpPr>
        <p:spPr>
          <a:xfrm>
            <a:off x="2789738" y="615145"/>
            <a:ext cx="8911687" cy="1280890"/>
          </a:xfrm>
        </p:spPr>
        <p:txBody>
          <a:bodyPr/>
          <a:lstStyle/>
          <a:p>
            <a:pPr algn="ctr"/>
            <a:r>
              <a:rPr lang="en-IN"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BB81CCF4-F2F6-DF9B-3A3F-7E7A34FB9250}"/>
              </a:ext>
            </a:extLst>
          </p:cNvPr>
          <p:cNvSpPr>
            <a:spLocks noGrp="1"/>
          </p:cNvSpPr>
          <p:nvPr>
            <p:ph idx="1"/>
          </p:nvPr>
        </p:nvSpPr>
        <p:spPr>
          <a:xfrm>
            <a:off x="2896904" y="1896035"/>
            <a:ext cx="8697353" cy="3777622"/>
          </a:xfrm>
        </p:spPr>
        <p:txBody>
          <a:bodyPr>
            <a:normAutofit/>
          </a:bodyPr>
          <a:lstStyle/>
          <a:p>
            <a:pPr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Existing chess games or platforms lack real-time multiplayer functionality, synchronized gameplay, and features like chat or a timer, limiting the immersive multiplayer experience for chess enthusiasts.</a:t>
            </a:r>
          </a:p>
          <a:p>
            <a:pPr algn="just">
              <a:buFont typeface="Wingdings" panose="05000000000000000000" pitchFamily="2" charset="2"/>
              <a:buChar char="Ø"/>
            </a:pPr>
            <a:r>
              <a:rPr lang="en-US" sz="2000" dirty="0">
                <a:solidFill>
                  <a:schemeClr val="tx2"/>
                </a:solidFill>
                <a:latin typeface="Times New Roman" panose="02020603050405020304" pitchFamily="18" charset="0"/>
                <a:cs typeface="Times New Roman" panose="02020603050405020304" pitchFamily="18" charset="0"/>
              </a:rPr>
              <a:t>Currently, most chess games follow a turn-based gameplay model.</a:t>
            </a:r>
          </a:p>
          <a:p>
            <a:pPr algn="just">
              <a:buFont typeface="Wingdings" panose="05000000000000000000" pitchFamily="2" charset="2"/>
              <a:buChar char="Ø"/>
            </a:pPr>
            <a:r>
              <a:rPr lang="en-US" sz="2000" dirty="0">
                <a:solidFill>
                  <a:schemeClr val="tx2"/>
                </a:solidFill>
                <a:latin typeface="Times New Roman" panose="02020603050405020304" pitchFamily="18" charset="0"/>
                <a:cs typeface="Times New Roman" panose="02020603050405020304" pitchFamily="18" charset="0"/>
              </a:rPr>
              <a:t>Online chess platforms also lack real-time interaction and require manual refreshing for updates.</a:t>
            </a:r>
          </a:p>
          <a:p>
            <a:pPr algn="just">
              <a:buFont typeface="Wingdings" panose="05000000000000000000" pitchFamily="2" charset="2"/>
              <a:buChar char="Ø"/>
            </a:pPr>
            <a:r>
              <a:rPr lang="en-US" sz="2000" dirty="0">
                <a:solidFill>
                  <a:schemeClr val="tx2"/>
                </a:solidFill>
                <a:latin typeface="Times New Roman" panose="02020603050405020304" pitchFamily="18" charset="0"/>
                <a:cs typeface="Times New Roman" panose="02020603050405020304" pitchFamily="18" charset="0"/>
              </a:rPr>
              <a:t>These limitations hinder the dynamic and immersive experience that real-time gaming offers.</a:t>
            </a:r>
            <a:endParaRPr lang="en-IN"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52921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0AC3-9307-B6EA-CB58-878BD25E880B}"/>
              </a:ext>
            </a:extLst>
          </p:cNvPr>
          <p:cNvSpPr>
            <a:spLocks noGrp="1"/>
          </p:cNvSpPr>
          <p:nvPr>
            <p:ph type="title"/>
          </p:nvPr>
        </p:nvSpPr>
        <p:spPr>
          <a:xfrm>
            <a:off x="2600351" y="606179"/>
            <a:ext cx="8911687" cy="1280890"/>
          </a:xfrm>
        </p:spPr>
        <p:txBody>
          <a:bodyPr/>
          <a:lstStyle/>
          <a:p>
            <a:pPr algn="ctr"/>
            <a:r>
              <a:rPr lang="en-US" b="1" i="0" dirty="0">
                <a:effectLst/>
                <a:latin typeface="Times New Roman" panose="02020603050405020304" pitchFamily="18" charset="0"/>
                <a:cs typeface="Times New Roman" panose="02020603050405020304" pitchFamily="18" charset="0"/>
              </a:rPr>
              <a:t>Proposed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9E2538-E713-0F6B-773C-2A41AD8DFC6D}"/>
              </a:ext>
            </a:extLst>
          </p:cNvPr>
          <p:cNvSpPr>
            <a:spLocks noGrp="1"/>
          </p:cNvSpPr>
          <p:nvPr>
            <p:ph idx="1"/>
          </p:nvPr>
        </p:nvSpPr>
        <p:spPr>
          <a:xfrm>
            <a:off x="2515039" y="1873620"/>
            <a:ext cx="9082310" cy="3777622"/>
          </a:xfrm>
        </p:spPr>
        <p:txBody>
          <a:bodyPr>
            <a:normAutofit/>
          </a:bodyPr>
          <a:lstStyle/>
          <a:p>
            <a:pPr algn="just"/>
            <a:r>
              <a:rPr lang="en-US" sz="2000" b="0" i="0" dirty="0">
                <a:solidFill>
                  <a:schemeClr val="tx2">
                    <a:lumMod val="95000"/>
                    <a:lumOff val="5000"/>
                  </a:schemeClr>
                </a:solidFill>
                <a:effectLst/>
                <a:latin typeface="Times New Roman" panose="02020603050405020304" pitchFamily="18" charset="0"/>
                <a:cs typeface="Times New Roman" panose="02020603050405020304" pitchFamily="18" charset="0"/>
              </a:rPr>
              <a:t>Introduce the proposed solution of developing a real-time multiplayer chess game using Socket.IO. Highlight the benefits of Socket.IO in enabling real-time communication, bidirectional data exchange, and handling multiple simultaneous connections. Emphasize how the proposed system will address the limitations of existing systems, providing synchronized gameplay, enforcing turn-based mechanics, and offering additional features like chat and a timer.</a:t>
            </a:r>
          </a:p>
          <a:p>
            <a:pPr algn="just"/>
            <a:r>
              <a:rPr lang="en-US" sz="2000" dirty="0">
                <a:solidFill>
                  <a:schemeClr val="tx2">
                    <a:lumMod val="95000"/>
                    <a:lumOff val="5000"/>
                  </a:schemeClr>
                </a:solidFill>
                <a:latin typeface="Times New Roman" panose="02020603050405020304" pitchFamily="18" charset="0"/>
                <a:cs typeface="Times New Roman" panose="02020603050405020304" pitchFamily="18" charset="0"/>
              </a:rPr>
              <a:t>Utilize Socket.io, a real-time communication library, to establish a seamless connection between players.</a:t>
            </a:r>
          </a:p>
          <a:p>
            <a:pPr algn="just"/>
            <a:r>
              <a:rPr lang="en-US" sz="2000" dirty="0">
                <a:solidFill>
                  <a:schemeClr val="tx2">
                    <a:lumMod val="95000"/>
                    <a:lumOff val="5000"/>
                  </a:schemeClr>
                </a:solidFill>
                <a:latin typeface="Times New Roman" panose="02020603050405020304" pitchFamily="18" charset="0"/>
                <a:cs typeface="Times New Roman" panose="02020603050405020304" pitchFamily="18" charset="0"/>
              </a:rPr>
              <a:t>The multiplayer functionality enables players to create or join game rooms and play against each other.</a:t>
            </a:r>
            <a:endParaRPr lang="en-IN" sz="2000" dirty="0">
              <a:solidFill>
                <a:schemeClr val="tx2">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2091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78645-7495-411F-5209-A99DE010C2CF}"/>
              </a:ext>
            </a:extLst>
          </p:cNvPr>
          <p:cNvSpPr>
            <a:spLocks noGrp="1"/>
          </p:cNvSpPr>
          <p:nvPr>
            <p:ph type="title"/>
          </p:nvPr>
        </p:nvSpPr>
        <p:spPr>
          <a:xfrm>
            <a:off x="2799112" y="731686"/>
            <a:ext cx="8911687" cy="1280890"/>
          </a:xfrm>
        </p:spPr>
        <p:txBody>
          <a:bodyPr/>
          <a:lstStyle/>
          <a:p>
            <a:pPr algn="ctr"/>
            <a:r>
              <a:rPr lang="en-IN" b="1" dirty="0">
                <a:latin typeface="Times New Roman" panose="02020603050405020304" pitchFamily="18" charset="0"/>
                <a:cs typeface="Times New Roman" panose="02020603050405020304" pitchFamily="18" charset="0"/>
              </a:rPr>
              <a:t>Objectives</a:t>
            </a:r>
            <a:br>
              <a:rPr lang="en-IN" dirty="0"/>
            </a:br>
            <a:endParaRPr lang="en-IN" dirty="0"/>
          </a:p>
        </p:txBody>
      </p:sp>
      <p:sp>
        <p:nvSpPr>
          <p:cNvPr id="4" name="TextBox 3">
            <a:extLst>
              <a:ext uri="{FF2B5EF4-FFF2-40B4-BE49-F238E27FC236}">
                <a16:creationId xmlns:a16="http://schemas.microsoft.com/office/drawing/2014/main" id="{2C72950D-5C71-7DD1-3408-B700C7DEA371}"/>
              </a:ext>
            </a:extLst>
          </p:cNvPr>
          <p:cNvSpPr txBox="1"/>
          <p:nvPr/>
        </p:nvSpPr>
        <p:spPr>
          <a:xfrm>
            <a:off x="3225319" y="1936377"/>
            <a:ext cx="8059271" cy="3730317"/>
          </a:xfrm>
          <a:prstGeom prst="rect">
            <a:avLst/>
          </a:prstGeom>
          <a:noFill/>
        </p:spPr>
        <p:txBody>
          <a:bodyPr wrap="square">
            <a:spAutoFit/>
          </a:bodyPr>
          <a:lstStyle/>
          <a:p>
            <a:pPr marL="342900" indent="-342900" algn="l">
              <a:lnSpc>
                <a:spcPct val="150000"/>
              </a:lnSpc>
              <a:buFont typeface="Wingdings" panose="05000000000000000000" pitchFamily="2" charset="2"/>
              <a:buChar char="Ø"/>
            </a:pPr>
            <a:r>
              <a:rPr lang="en-US" sz="2000" b="0" i="0" dirty="0">
                <a:solidFill>
                  <a:schemeClr val="tx2"/>
                </a:solidFill>
                <a:effectLst/>
                <a:latin typeface="Times New Roman" panose="02020603050405020304" pitchFamily="18" charset="0"/>
                <a:cs typeface="Times New Roman" panose="02020603050405020304" pitchFamily="18" charset="0"/>
              </a:rPr>
              <a:t>Develop a real-time multiplayer chess game using Socket.IO and JavaScript.</a:t>
            </a:r>
          </a:p>
          <a:p>
            <a:pPr marL="342900" indent="-342900" algn="l">
              <a:lnSpc>
                <a:spcPct val="150000"/>
              </a:lnSpc>
              <a:buFont typeface="Wingdings" panose="05000000000000000000" pitchFamily="2" charset="2"/>
              <a:buChar char="Ø"/>
            </a:pPr>
            <a:r>
              <a:rPr lang="en-US" sz="2000" b="0" i="0" dirty="0">
                <a:solidFill>
                  <a:schemeClr val="tx2"/>
                </a:solidFill>
                <a:effectLst/>
                <a:latin typeface="Times New Roman" panose="02020603050405020304" pitchFamily="18" charset="0"/>
                <a:cs typeface="Times New Roman" panose="02020603050405020304" pitchFamily="18" charset="0"/>
              </a:rPr>
              <a:t>Provide synchronized gameplay for multiple players in real time.</a:t>
            </a:r>
          </a:p>
          <a:p>
            <a:pPr marL="342900" indent="-342900" algn="l">
              <a:lnSpc>
                <a:spcPct val="150000"/>
              </a:lnSpc>
              <a:buFont typeface="Wingdings" panose="05000000000000000000" pitchFamily="2" charset="2"/>
              <a:buChar char="Ø"/>
            </a:pPr>
            <a:r>
              <a:rPr lang="en-US" sz="2000" b="0" i="0" dirty="0">
                <a:solidFill>
                  <a:schemeClr val="tx2"/>
                </a:solidFill>
                <a:effectLst/>
                <a:latin typeface="Times New Roman" panose="02020603050405020304" pitchFamily="18" charset="0"/>
                <a:cs typeface="Times New Roman" panose="02020603050405020304" pitchFamily="18" charset="0"/>
              </a:rPr>
              <a:t>Enhance the user interface with visual feedback and intuitive interactions.</a:t>
            </a:r>
          </a:p>
          <a:p>
            <a:pPr marL="342900" indent="-342900" algn="l">
              <a:lnSpc>
                <a:spcPct val="150000"/>
              </a:lnSpc>
              <a:buFont typeface="Wingdings" panose="05000000000000000000" pitchFamily="2" charset="2"/>
              <a:buChar char="Ø"/>
            </a:pPr>
            <a:r>
              <a:rPr lang="en-US" sz="2000" b="0" i="0" dirty="0">
                <a:solidFill>
                  <a:schemeClr val="tx2"/>
                </a:solidFill>
                <a:effectLst/>
                <a:latin typeface="Times New Roman" panose="02020603050405020304" pitchFamily="18" charset="0"/>
                <a:cs typeface="Times New Roman" panose="02020603050405020304" pitchFamily="18" charset="0"/>
              </a:rPr>
              <a:t>Implement chat functionality for player communication during the game.</a:t>
            </a:r>
          </a:p>
          <a:p>
            <a:pPr marL="342900" indent="-342900" algn="l">
              <a:lnSpc>
                <a:spcPct val="150000"/>
              </a:lnSpc>
              <a:buFont typeface="Wingdings" panose="05000000000000000000" pitchFamily="2" charset="2"/>
              <a:buChar char="Ø"/>
            </a:pPr>
            <a:r>
              <a:rPr lang="en-US" sz="2000" b="0" i="0" dirty="0">
                <a:solidFill>
                  <a:schemeClr val="tx2"/>
                </a:solidFill>
                <a:effectLst/>
                <a:latin typeface="Times New Roman" panose="02020603050405020304" pitchFamily="18" charset="0"/>
                <a:cs typeface="Times New Roman" panose="02020603050405020304" pitchFamily="18" charset="0"/>
              </a:rPr>
              <a:t>Include a timer to enforce time restrictions on each player's moves.</a:t>
            </a:r>
          </a:p>
          <a:p>
            <a:pPr marL="342900" indent="-342900" algn="l">
              <a:lnSpc>
                <a:spcPct val="150000"/>
              </a:lnSpc>
              <a:buFont typeface="Wingdings" panose="05000000000000000000" pitchFamily="2" charset="2"/>
              <a:buChar char="Ø"/>
            </a:pPr>
            <a:r>
              <a:rPr lang="en-US" sz="2000" b="0" i="0" dirty="0">
                <a:solidFill>
                  <a:schemeClr val="tx2"/>
                </a:solidFill>
                <a:effectLst/>
                <a:latin typeface="Times New Roman" panose="02020603050405020304" pitchFamily="18" charset="0"/>
                <a:cs typeface="Times New Roman" panose="02020603050405020304" pitchFamily="18" charset="0"/>
              </a:rPr>
              <a:t>Gain practical skills in JavaScript, Socket.IO, game development, and creating immersive multiplayer experiences.</a:t>
            </a:r>
          </a:p>
        </p:txBody>
      </p:sp>
    </p:spTree>
    <p:extLst>
      <p:ext uri="{BB962C8B-B14F-4D97-AF65-F5344CB8AC3E}">
        <p14:creationId xmlns:p14="http://schemas.microsoft.com/office/powerpoint/2010/main" val="13472689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AB13-3126-1495-09CD-67804F3063FF}"/>
              </a:ext>
            </a:extLst>
          </p:cNvPr>
          <p:cNvSpPr>
            <a:spLocks noGrp="1"/>
          </p:cNvSpPr>
          <p:nvPr>
            <p:ph type="title"/>
          </p:nvPr>
        </p:nvSpPr>
        <p:spPr/>
        <p:txBody>
          <a:bodyPr/>
          <a:lstStyle/>
          <a:p>
            <a:pPr algn="ctr"/>
            <a:r>
              <a:rPr lang="en-US" b="1" i="0" dirty="0">
                <a:solidFill>
                  <a:srgbClr val="00B0F0"/>
                </a:solidFill>
                <a:effectLst/>
                <a:latin typeface="Times New Roman" panose="02020603050405020304" pitchFamily="18" charset="0"/>
                <a:cs typeface="Times New Roman" panose="02020603050405020304" pitchFamily="18" charset="0"/>
              </a:rPr>
              <a:t>Methodology</a:t>
            </a:r>
            <a:br>
              <a:rPr lang="en-US" b="1" i="0" dirty="0">
                <a:solidFill>
                  <a:srgbClr val="00B0F0"/>
                </a:solidFill>
                <a:effectLst/>
                <a:latin typeface="Times New Roman" panose="02020603050405020304" pitchFamily="18" charset="0"/>
                <a:cs typeface="Times New Roman" panose="02020603050405020304" pitchFamily="18" charset="0"/>
              </a:rPr>
            </a:b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588272-94E0-D0E9-F6A0-58E0C6C9E395}"/>
              </a:ext>
            </a:extLst>
          </p:cNvPr>
          <p:cNvSpPr txBox="1"/>
          <p:nvPr/>
        </p:nvSpPr>
        <p:spPr>
          <a:xfrm>
            <a:off x="3236258" y="1905000"/>
            <a:ext cx="7602071" cy="2554545"/>
          </a:xfrm>
          <a:prstGeom prst="rect">
            <a:avLst/>
          </a:prstGeom>
          <a:noFill/>
        </p:spPr>
        <p:txBody>
          <a:bodyPr wrap="square">
            <a:spAutoFit/>
          </a:bodyPr>
          <a:lstStyle/>
          <a:p>
            <a:pPr marL="342900" indent="-342900" algn="l">
              <a:buFont typeface="Wingdings" panose="05000000000000000000" pitchFamily="2" charset="2"/>
              <a:buChar char="Ø"/>
            </a:pPr>
            <a:r>
              <a:rPr lang="en-US" sz="2000" dirty="0">
                <a:solidFill>
                  <a:srgbClr val="374151"/>
                </a:solidFill>
                <a:latin typeface="Times New Roman" panose="02020603050405020304" pitchFamily="18" charset="0"/>
                <a:cs typeface="Times New Roman" panose="02020603050405020304" pitchFamily="18" charset="0"/>
              </a:rPr>
              <a:t>P</a:t>
            </a:r>
            <a:r>
              <a:rPr lang="en-US" sz="2000" b="0" i="0" dirty="0">
                <a:solidFill>
                  <a:srgbClr val="374151"/>
                </a:solidFill>
                <a:effectLst/>
                <a:latin typeface="Times New Roman" panose="02020603050405020304" pitchFamily="18" charset="0"/>
                <a:cs typeface="Times New Roman" panose="02020603050405020304" pitchFamily="18" charset="0"/>
              </a:rPr>
              <a:t>roject follows an agile methodology for development, allowing iterative and flexible progress.</a:t>
            </a:r>
          </a:p>
          <a:p>
            <a:pPr marL="342900" indent="-342900" algn="l">
              <a:buFont typeface="Wingdings" panose="05000000000000000000" pitchFamily="2" charset="2"/>
              <a:buChar char="Ø"/>
            </a:pPr>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We utilize a technology stack that includes HTML, CSS, JavaScript, Node.js, Express.js, and Socket.io.</a:t>
            </a:r>
          </a:p>
          <a:p>
            <a:pPr marL="342900" indent="-342900" algn="l">
              <a:buFont typeface="Wingdings" panose="05000000000000000000" pitchFamily="2" charset="2"/>
              <a:buChar char="Ø"/>
            </a:pPr>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These technologies work together to create a real-time gaming experience and handle server-client communication.</a:t>
            </a:r>
          </a:p>
        </p:txBody>
      </p:sp>
    </p:spTree>
    <p:extLst>
      <p:ext uri="{BB962C8B-B14F-4D97-AF65-F5344CB8AC3E}">
        <p14:creationId xmlns:p14="http://schemas.microsoft.com/office/powerpoint/2010/main" val="274260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EA6110-F3D3-6899-6000-103BA891CFFE}"/>
              </a:ext>
            </a:extLst>
          </p:cNvPr>
          <p:cNvSpPr>
            <a:spLocks noGrp="1"/>
          </p:cNvSpPr>
          <p:nvPr>
            <p:ph type="title"/>
          </p:nvPr>
        </p:nvSpPr>
        <p:spPr>
          <a:xfrm>
            <a:off x="2583959" y="624110"/>
            <a:ext cx="8911687" cy="1280890"/>
          </a:xfrm>
        </p:spPr>
        <p:txBody>
          <a:bodyPr/>
          <a:lstStyle/>
          <a:p>
            <a:pPr algn="ctr"/>
            <a:r>
              <a:rPr lang="en-IN" b="1" i="0" dirty="0">
                <a:solidFill>
                  <a:srgbClr val="00B0F0"/>
                </a:solidFill>
                <a:effectLst/>
                <a:latin typeface="Times New Roman" panose="02020603050405020304" pitchFamily="18" charset="0"/>
                <a:cs typeface="Times New Roman" panose="02020603050405020304" pitchFamily="18" charset="0"/>
              </a:rPr>
              <a:t>Technologies Used</a:t>
            </a:r>
            <a:br>
              <a:rPr lang="en-IN" b="0" i="0" dirty="0">
                <a:solidFill>
                  <a:srgbClr val="374151"/>
                </a:solidFill>
                <a:effectLst/>
                <a:latin typeface="Söhne"/>
              </a:rPr>
            </a:br>
            <a:endParaRPr lang="en-IN" dirty="0"/>
          </a:p>
        </p:txBody>
      </p:sp>
      <p:sp>
        <p:nvSpPr>
          <p:cNvPr id="7" name="TextBox 6">
            <a:extLst>
              <a:ext uri="{FF2B5EF4-FFF2-40B4-BE49-F238E27FC236}">
                <a16:creationId xmlns:a16="http://schemas.microsoft.com/office/drawing/2014/main" id="{7B7B4026-7187-54E4-92A9-1E02F1E0CE02}"/>
              </a:ext>
            </a:extLst>
          </p:cNvPr>
          <p:cNvSpPr txBox="1"/>
          <p:nvPr/>
        </p:nvSpPr>
        <p:spPr>
          <a:xfrm>
            <a:off x="3176399" y="1746373"/>
            <a:ext cx="8130988" cy="4093428"/>
          </a:xfrm>
          <a:prstGeom prst="rect">
            <a:avLst/>
          </a:prstGeom>
          <a:noFill/>
        </p:spPr>
        <p:txBody>
          <a:bodyPr wrap="square">
            <a:spAutoFit/>
          </a:bodyPr>
          <a:lstStyle/>
          <a:p>
            <a:pPr marL="342900" indent="-342900" algn="l">
              <a:buFont typeface="Wingdings" panose="05000000000000000000" pitchFamily="2" charset="2"/>
              <a:buChar char="Ø"/>
            </a:pPr>
            <a:r>
              <a:rPr lang="en-IN" sz="2000" b="0" i="0" dirty="0">
                <a:solidFill>
                  <a:srgbClr val="374151"/>
                </a:solidFill>
                <a:effectLst/>
                <a:latin typeface="Times New Roman" panose="02020603050405020304" pitchFamily="18" charset="0"/>
                <a:cs typeface="Times New Roman" panose="02020603050405020304" pitchFamily="18" charset="0"/>
              </a:rPr>
              <a:t>HTML: Provides the structure and markup of the web pages.</a:t>
            </a:r>
          </a:p>
          <a:p>
            <a:pPr marL="342900" indent="-342900" algn="l">
              <a:buFont typeface="Wingdings" panose="05000000000000000000" pitchFamily="2" charset="2"/>
              <a:buChar char="Ø"/>
            </a:pPr>
            <a:endParaRPr lang="en-IN" sz="2000" dirty="0">
              <a:solidFill>
                <a:srgbClr val="37415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IN" sz="2000" b="0" i="0" dirty="0">
                <a:solidFill>
                  <a:srgbClr val="374151"/>
                </a:solidFill>
                <a:effectLst/>
                <a:latin typeface="Times New Roman" panose="02020603050405020304" pitchFamily="18" charset="0"/>
                <a:cs typeface="Times New Roman" panose="02020603050405020304" pitchFamily="18" charset="0"/>
              </a:rPr>
              <a:t>CSS: Used for styling and layout of the user interface.</a:t>
            </a:r>
          </a:p>
          <a:p>
            <a:pPr marL="342900" indent="-342900" algn="l">
              <a:buFont typeface="Wingdings" panose="05000000000000000000" pitchFamily="2" charset="2"/>
              <a:buChar char="Ø"/>
            </a:pPr>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IN" sz="2000" b="0" i="0" dirty="0">
                <a:solidFill>
                  <a:srgbClr val="374151"/>
                </a:solidFill>
                <a:effectLst/>
                <a:latin typeface="Times New Roman" panose="02020603050405020304" pitchFamily="18" charset="0"/>
                <a:cs typeface="Times New Roman" panose="02020603050405020304" pitchFamily="18" charset="0"/>
              </a:rPr>
              <a:t>JavaScript: Handles interactivity and functionality of the client-side application.</a:t>
            </a:r>
          </a:p>
          <a:p>
            <a:pPr marL="342900" indent="-342900" algn="l">
              <a:buFont typeface="Wingdings" panose="05000000000000000000" pitchFamily="2" charset="2"/>
              <a:buChar char="Ø"/>
            </a:pPr>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IN" sz="2000" b="0" i="0" dirty="0">
                <a:solidFill>
                  <a:srgbClr val="374151"/>
                </a:solidFill>
                <a:effectLst/>
                <a:latin typeface="Times New Roman" panose="02020603050405020304" pitchFamily="18" charset="0"/>
                <a:cs typeface="Times New Roman" panose="02020603050405020304" pitchFamily="18" charset="0"/>
              </a:rPr>
              <a:t>Node.js: Server-side JavaScript runtime environment.</a:t>
            </a:r>
          </a:p>
          <a:p>
            <a:pPr marL="342900" indent="-342900" algn="l">
              <a:buFont typeface="Wingdings" panose="05000000000000000000" pitchFamily="2" charset="2"/>
              <a:buChar char="Ø"/>
            </a:pPr>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IN" sz="2000" b="0" i="0" dirty="0">
                <a:solidFill>
                  <a:srgbClr val="374151"/>
                </a:solidFill>
                <a:effectLst/>
                <a:latin typeface="Times New Roman" panose="02020603050405020304" pitchFamily="18" charset="0"/>
                <a:cs typeface="Times New Roman" panose="02020603050405020304" pitchFamily="18" charset="0"/>
              </a:rPr>
              <a:t>Express.js: Web application framework for Node.js.</a:t>
            </a:r>
          </a:p>
          <a:p>
            <a:pPr marL="342900" indent="-342900" algn="l">
              <a:buFont typeface="Wingdings" panose="05000000000000000000" pitchFamily="2" charset="2"/>
              <a:buChar char="Ø"/>
            </a:pPr>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IN" sz="2000" b="0" i="0" dirty="0">
                <a:solidFill>
                  <a:srgbClr val="374151"/>
                </a:solidFill>
                <a:effectLst/>
                <a:latin typeface="Times New Roman" panose="02020603050405020304" pitchFamily="18" charset="0"/>
                <a:cs typeface="Times New Roman" panose="02020603050405020304" pitchFamily="18" charset="0"/>
              </a:rPr>
              <a:t>Socket.io: Real-time communication library for bidirectional server-client communication.</a:t>
            </a:r>
          </a:p>
        </p:txBody>
      </p:sp>
    </p:spTree>
    <p:extLst>
      <p:ext uri="{BB962C8B-B14F-4D97-AF65-F5344CB8AC3E}">
        <p14:creationId xmlns:p14="http://schemas.microsoft.com/office/powerpoint/2010/main" val="31782028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FDFF8-DFCD-52B8-BC71-D89E95A76978}"/>
              </a:ext>
            </a:extLst>
          </p:cNvPr>
          <p:cNvPicPr>
            <a:picLocks noChangeAspect="1"/>
          </p:cNvPicPr>
          <p:nvPr/>
        </p:nvPicPr>
        <p:blipFill>
          <a:blip r:embed="rId2"/>
          <a:stretch>
            <a:fillRect/>
          </a:stretch>
        </p:blipFill>
        <p:spPr>
          <a:xfrm>
            <a:off x="760007" y="291354"/>
            <a:ext cx="5578039" cy="3137646"/>
          </a:xfrm>
          <a:prstGeom prst="rect">
            <a:avLst/>
          </a:prstGeom>
        </p:spPr>
      </p:pic>
      <p:pic>
        <p:nvPicPr>
          <p:cNvPr id="5" name="Picture 4">
            <a:extLst>
              <a:ext uri="{FF2B5EF4-FFF2-40B4-BE49-F238E27FC236}">
                <a16:creationId xmlns:a16="http://schemas.microsoft.com/office/drawing/2014/main" id="{5220F89B-9564-58BC-8415-37202E139245}"/>
              </a:ext>
            </a:extLst>
          </p:cNvPr>
          <p:cNvPicPr>
            <a:picLocks noChangeAspect="1"/>
          </p:cNvPicPr>
          <p:nvPr/>
        </p:nvPicPr>
        <p:blipFill>
          <a:blip r:embed="rId3"/>
          <a:stretch>
            <a:fillRect/>
          </a:stretch>
        </p:blipFill>
        <p:spPr>
          <a:xfrm>
            <a:off x="6570133" y="273425"/>
            <a:ext cx="5388783" cy="3137646"/>
          </a:xfrm>
          <a:prstGeom prst="rect">
            <a:avLst/>
          </a:prstGeom>
        </p:spPr>
      </p:pic>
      <p:pic>
        <p:nvPicPr>
          <p:cNvPr id="7" name="Picture 6">
            <a:extLst>
              <a:ext uri="{FF2B5EF4-FFF2-40B4-BE49-F238E27FC236}">
                <a16:creationId xmlns:a16="http://schemas.microsoft.com/office/drawing/2014/main" id="{13F445E6-BF6B-1F78-BED6-9D9942B8EAD0}"/>
              </a:ext>
            </a:extLst>
          </p:cNvPr>
          <p:cNvPicPr>
            <a:picLocks noChangeAspect="1"/>
          </p:cNvPicPr>
          <p:nvPr/>
        </p:nvPicPr>
        <p:blipFill>
          <a:blip r:embed="rId4"/>
          <a:stretch>
            <a:fillRect/>
          </a:stretch>
        </p:blipFill>
        <p:spPr>
          <a:xfrm>
            <a:off x="760007" y="3603812"/>
            <a:ext cx="5578039" cy="3137647"/>
          </a:xfrm>
          <a:prstGeom prst="rect">
            <a:avLst/>
          </a:prstGeom>
        </p:spPr>
      </p:pic>
      <p:pic>
        <p:nvPicPr>
          <p:cNvPr id="9" name="Picture 8">
            <a:extLst>
              <a:ext uri="{FF2B5EF4-FFF2-40B4-BE49-F238E27FC236}">
                <a16:creationId xmlns:a16="http://schemas.microsoft.com/office/drawing/2014/main" id="{6ECDA06C-73CE-8C98-40A7-C977B52085CF}"/>
              </a:ext>
            </a:extLst>
          </p:cNvPr>
          <p:cNvPicPr>
            <a:picLocks noChangeAspect="1"/>
          </p:cNvPicPr>
          <p:nvPr/>
        </p:nvPicPr>
        <p:blipFill>
          <a:blip r:embed="rId5"/>
          <a:stretch>
            <a:fillRect/>
          </a:stretch>
        </p:blipFill>
        <p:spPr>
          <a:xfrm>
            <a:off x="6570134" y="3603811"/>
            <a:ext cx="5388783" cy="3137647"/>
          </a:xfrm>
          <a:prstGeom prst="rect">
            <a:avLst/>
          </a:prstGeom>
        </p:spPr>
      </p:pic>
    </p:spTree>
    <p:extLst>
      <p:ext uri="{BB962C8B-B14F-4D97-AF65-F5344CB8AC3E}">
        <p14:creationId xmlns:p14="http://schemas.microsoft.com/office/powerpoint/2010/main" val="949797650"/>
      </p:ext>
    </p:extLst>
  </p:cSld>
  <p:clrMapOvr>
    <a:masterClrMapping/>
  </p:clrMapOvr>
</p:sld>
</file>

<file path=ppt/theme/theme1.xml><?xml version="1.0" encoding="utf-8"?>
<a:theme xmlns:a="http://schemas.openxmlformats.org/drawingml/2006/main" name="Wisp">
  <a:themeElements>
    <a:clrScheme name="Custom 1">
      <a:dk1>
        <a:srgbClr val="5ECCF3"/>
      </a:dk1>
      <a:lt1>
        <a:sysClr val="window" lastClr="FFFFFF"/>
      </a:lt1>
      <a:dk2>
        <a:srgbClr val="000000"/>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709</TotalTime>
  <Words>639</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Century Gothic</vt:lpstr>
      <vt:lpstr>Söhne</vt:lpstr>
      <vt:lpstr>Times New Roman</vt:lpstr>
      <vt:lpstr>Wingdings</vt:lpstr>
      <vt:lpstr>Wingdings 3</vt:lpstr>
      <vt:lpstr>YouTube Sans</vt:lpstr>
      <vt:lpstr>Wisp</vt:lpstr>
      <vt:lpstr>Real-time Chess with Socket.IO </vt:lpstr>
      <vt:lpstr>Abstract</vt:lpstr>
      <vt:lpstr>Problem Statement</vt:lpstr>
      <vt:lpstr>Existing System</vt:lpstr>
      <vt:lpstr>Proposed System</vt:lpstr>
      <vt:lpstr>Objectives </vt:lpstr>
      <vt:lpstr>Methodology </vt:lpstr>
      <vt:lpstr>Technologies Used </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Chess with Socket.io</dc:title>
  <dc:creator>shamshadh014@outlook.com</dc:creator>
  <cp:lastModifiedBy>shamshadh014@outlook.com</cp:lastModifiedBy>
  <cp:revision>3</cp:revision>
  <dcterms:created xsi:type="dcterms:W3CDTF">2023-05-23T06:09:00Z</dcterms:created>
  <dcterms:modified xsi:type="dcterms:W3CDTF">2023-06-05T06:48:52Z</dcterms:modified>
</cp:coreProperties>
</file>